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7" r:id="rId3"/>
    <p:sldId id="300" r:id="rId4"/>
    <p:sldId id="303" r:id="rId5"/>
    <p:sldId id="302" r:id="rId6"/>
    <p:sldId id="293" r:id="rId7"/>
    <p:sldId id="262" r:id="rId8"/>
    <p:sldId id="287" r:id="rId9"/>
    <p:sldId id="301" r:id="rId10"/>
    <p:sldId id="277" r:id="rId11"/>
    <p:sldId id="278" r:id="rId12"/>
    <p:sldId id="294" r:id="rId13"/>
    <p:sldId id="265" r:id="rId14"/>
    <p:sldId id="266" r:id="rId15"/>
    <p:sldId id="268" r:id="rId16"/>
    <p:sldId id="267" r:id="rId17"/>
    <p:sldId id="288" r:id="rId18"/>
    <p:sldId id="272" r:id="rId19"/>
    <p:sldId id="257" r:id="rId20"/>
    <p:sldId id="271" r:id="rId21"/>
    <p:sldId id="261" r:id="rId22"/>
    <p:sldId id="270" r:id="rId23"/>
    <p:sldId id="263" r:id="rId24"/>
    <p:sldId id="304" r:id="rId25"/>
    <p:sldId id="290" r:id="rId26"/>
    <p:sldId id="283" r:id="rId27"/>
    <p:sldId id="285" r:id="rId28"/>
    <p:sldId id="289" r:id="rId29"/>
    <p:sldId id="280" r:id="rId30"/>
    <p:sldId id="305" r:id="rId31"/>
    <p:sldId id="275" r:id="rId32"/>
    <p:sldId id="274" r:id="rId33"/>
    <p:sldId id="276" r:id="rId34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7" autoAdjust="0"/>
  </p:normalViewPr>
  <p:slideViewPr>
    <p:cSldViewPr>
      <p:cViewPr varScale="1">
        <p:scale>
          <a:sx n="67" d="100"/>
          <a:sy n="67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43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1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81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3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0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1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6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7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04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12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4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7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53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53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6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0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3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7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2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78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358D-0F6F-43A3-A948-A6B084FC92C6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015B-F8D2-4A7A-A967-4CDB4E56A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4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358D-0F6F-43A3-A948-A6B084FC92C6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015B-F8D2-4A7A-A967-4CDB4E56A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7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358D-0F6F-43A3-A948-A6B084FC92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015B-F8D2-4A7A-A967-4CDB4E56A0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5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23" y="0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7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300" b="1" dirty="0" smtClean="0">
                <a:solidFill>
                  <a:schemeClr val="bg1"/>
                </a:solidFill>
              </a:rPr>
              <a:t/>
            </a:r>
            <a:br>
              <a:rPr lang="en-GB" sz="5300" b="1" dirty="0" smtClean="0">
                <a:solidFill>
                  <a:schemeClr val="bg1"/>
                </a:solidFill>
              </a:rPr>
            </a:br>
            <a:r>
              <a:rPr lang="en-GB" sz="5300" b="1" dirty="0">
                <a:solidFill>
                  <a:schemeClr val="bg1"/>
                </a:solidFill>
              </a:rPr>
              <a:t/>
            </a:r>
            <a:br>
              <a:rPr lang="en-GB" sz="5300" b="1" dirty="0">
                <a:solidFill>
                  <a:schemeClr val="bg1"/>
                </a:solidFill>
              </a:rPr>
            </a:br>
            <a:r>
              <a:rPr lang="en-GB" sz="5300" b="1" dirty="0" smtClean="0">
                <a:solidFill>
                  <a:schemeClr val="bg1"/>
                </a:solidFill>
              </a:rPr>
              <a:t/>
            </a:r>
            <a:br>
              <a:rPr lang="en-GB" sz="5300" b="1" dirty="0" smtClean="0">
                <a:solidFill>
                  <a:schemeClr val="bg1"/>
                </a:solidFill>
              </a:rPr>
            </a:br>
            <a:r>
              <a:rPr lang="en-GB" sz="5300" b="1" dirty="0">
                <a:solidFill>
                  <a:schemeClr val="bg1"/>
                </a:solidFill>
              </a:rPr>
              <a:t/>
            </a:r>
            <a:br>
              <a:rPr lang="en-GB" sz="5300" b="1" dirty="0">
                <a:solidFill>
                  <a:schemeClr val="bg1"/>
                </a:solidFill>
              </a:rPr>
            </a:br>
            <a:r>
              <a:rPr lang="en-GB" sz="5300" b="1" dirty="0" smtClean="0">
                <a:solidFill>
                  <a:schemeClr val="bg1"/>
                </a:solidFill>
              </a:rPr>
              <a:t>Effectiveness of </a:t>
            </a:r>
            <a:br>
              <a:rPr lang="en-GB" sz="5300" b="1" dirty="0" smtClean="0">
                <a:solidFill>
                  <a:schemeClr val="bg1"/>
                </a:solidFill>
              </a:rPr>
            </a:br>
            <a:r>
              <a:rPr lang="en-GB" sz="5300" b="1" dirty="0" smtClean="0">
                <a:solidFill>
                  <a:schemeClr val="bg1"/>
                </a:solidFill>
              </a:rPr>
              <a:t>Dog Control Orders </a:t>
            </a:r>
            <a:br>
              <a:rPr lang="en-GB" sz="5300" b="1" dirty="0" smtClean="0">
                <a:solidFill>
                  <a:schemeClr val="bg1"/>
                </a:solidFill>
              </a:rPr>
            </a:br>
            <a:r>
              <a:rPr lang="en-GB" sz="5300" b="1" dirty="0" smtClean="0">
                <a:solidFill>
                  <a:schemeClr val="bg1"/>
                </a:solidFill>
              </a:rPr>
              <a:t>at Burnham Beeches</a:t>
            </a:r>
            <a:br>
              <a:rPr lang="en-GB" sz="5300" b="1" dirty="0" smtClean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>Based on Data collated </a:t>
            </a:r>
            <a:r>
              <a:rPr lang="en-GB" sz="2700" b="1" dirty="0" smtClean="0">
                <a:solidFill>
                  <a:schemeClr val="bg1"/>
                </a:solidFill>
              </a:rPr>
              <a:t>before and since their introduction </a:t>
            </a:r>
            <a:br>
              <a:rPr lang="en-GB" sz="2700" b="1" dirty="0" smtClean="0">
                <a:solidFill>
                  <a:schemeClr val="bg1"/>
                </a:solidFill>
              </a:rPr>
            </a:br>
            <a:r>
              <a:rPr lang="en-GB" sz="2700" b="1" dirty="0" smtClean="0">
                <a:solidFill>
                  <a:schemeClr val="bg1"/>
                </a:solidFill>
              </a:rPr>
              <a:t>on 1st </a:t>
            </a:r>
            <a:r>
              <a:rPr lang="en-GB" sz="2700" b="1" dirty="0">
                <a:solidFill>
                  <a:schemeClr val="bg1"/>
                </a:solidFill>
              </a:rPr>
              <a:t>December </a:t>
            </a:r>
            <a:r>
              <a:rPr lang="en-GB" sz="2700" b="1" dirty="0" smtClean="0">
                <a:solidFill>
                  <a:schemeClr val="bg1"/>
                </a:solidFill>
              </a:rPr>
              <a:t>2014</a:t>
            </a:r>
            <a:br>
              <a:rPr lang="en-GB" sz="2700" b="1" dirty="0" smtClean="0">
                <a:solidFill>
                  <a:schemeClr val="bg1"/>
                </a:solidFill>
              </a:rPr>
            </a:br>
            <a:r>
              <a:rPr lang="en-GB" sz="2700" b="1" dirty="0" smtClean="0">
                <a:solidFill>
                  <a:schemeClr val="bg1"/>
                </a:solidFill>
              </a:rPr>
              <a:t/>
            </a:r>
            <a:br>
              <a:rPr lang="en-GB" sz="2700" b="1" dirty="0" smtClean="0">
                <a:solidFill>
                  <a:schemeClr val="bg1"/>
                </a:solidFill>
              </a:rPr>
            </a:br>
            <a:r>
              <a:rPr lang="en-GB" sz="3100" b="1" dirty="0">
                <a:solidFill>
                  <a:schemeClr val="bg1"/>
                </a:solidFill>
              </a:rPr>
              <a:t/>
            </a: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3200" b="1" dirty="0" err="1" smtClean="0">
                <a:solidFill>
                  <a:schemeClr val="bg1"/>
                </a:solidFill>
              </a:rPr>
              <a:t>Farnhams</a:t>
            </a:r>
            <a:r>
              <a:rPr lang="en-GB" sz="3200" b="1" dirty="0" smtClean="0">
                <a:solidFill>
                  <a:schemeClr val="bg1"/>
                </a:solidFill>
              </a:rPr>
              <a:t> Parish Counci</a:t>
            </a:r>
            <a:r>
              <a:rPr lang="en-GB" sz="3200" b="1" dirty="0">
                <a:solidFill>
                  <a:schemeClr val="bg1"/>
                </a:solidFill>
              </a:rPr>
              <a:t>l</a:t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Annual Parish Meeting</a:t>
            </a:r>
            <a:r>
              <a:rPr lang="en-GB" sz="3200" b="1" dirty="0">
                <a:solidFill>
                  <a:schemeClr val="bg1"/>
                </a:solidFill>
              </a:rPr>
              <a:t/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/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6th </a:t>
            </a:r>
            <a:r>
              <a:rPr lang="en-GB" sz="3200" b="1" dirty="0">
                <a:solidFill>
                  <a:schemeClr val="bg1"/>
                </a:solidFill>
              </a:rPr>
              <a:t>March 2017</a:t>
            </a:r>
            <a:r>
              <a:rPr lang="en-GB" sz="2800" b="1" dirty="0">
                <a:solidFill>
                  <a:schemeClr val="bg1"/>
                </a:solidFill>
              </a:rPr>
              <a:t/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/>
            </a:r>
            <a:br>
              <a:rPr lang="en-GB" sz="3100" b="1" dirty="0" smtClean="0">
                <a:solidFill>
                  <a:schemeClr val="bg1"/>
                </a:solidFill>
              </a:rPr>
            </a:br>
            <a:r>
              <a:rPr lang="en-GB" sz="3100" b="1" dirty="0">
                <a:solidFill>
                  <a:schemeClr val="bg1"/>
                </a:solidFill>
              </a:rPr>
              <a:t/>
            </a: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/>
            </a:r>
            <a:br>
              <a:rPr lang="en-GB" sz="3100" b="1" dirty="0" smtClean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/>
            </a:r>
            <a:br>
              <a:rPr lang="en-GB" sz="3100" b="1" dirty="0" smtClean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" y="6211278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09329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Andy Barnard</a:t>
            </a:r>
          </a:p>
          <a:p>
            <a:r>
              <a:rPr lang="en-GB" dirty="0" smtClean="0">
                <a:solidFill>
                  <a:prstClr val="white"/>
                </a:solidFill>
              </a:rPr>
              <a:t>Superintendent  - The Commons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7056784" cy="460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" y="6211278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679" y="404664"/>
            <a:ext cx="7056785" cy="1143000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Density </a:t>
            </a:r>
            <a:r>
              <a:rPr lang="en-GB" dirty="0">
                <a:solidFill>
                  <a:schemeClr val="bg1"/>
                </a:solidFill>
              </a:rPr>
              <a:t>o</a:t>
            </a:r>
            <a:r>
              <a:rPr lang="en-GB" dirty="0" smtClean="0">
                <a:solidFill>
                  <a:schemeClr val="bg1"/>
                </a:solidFill>
              </a:rPr>
              <a:t>f Routes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2016 Survey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83152" cy="1523521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Estimate </a:t>
            </a:r>
            <a:r>
              <a:rPr lang="en-GB" b="1" dirty="0">
                <a:solidFill>
                  <a:schemeClr val="bg1"/>
                </a:solidFill>
              </a:rPr>
              <a:t>of visitors entering the site </a:t>
            </a:r>
            <a:r>
              <a:rPr lang="en-GB" b="1" dirty="0" smtClean="0">
                <a:solidFill>
                  <a:schemeClr val="bg1"/>
                </a:solidFill>
              </a:rPr>
              <a:t>at </a:t>
            </a:r>
            <a:r>
              <a:rPr lang="en-GB" b="1" dirty="0">
                <a:solidFill>
                  <a:schemeClr val="bg1"/>
                </a:solidFill>
              </a:rPr>
              <a:t>each access point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3005"/>
            <a:ext cx="8229600" cy="342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" y="6175858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Changes in Dog Behaviours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types of dog related incidents/behaviours  have shown demonstrable and dramatic </a:t>
            </a:r>
            <a:r>
              <a:rPr lang="en-GB" dirty="0" smtClean="0"/>
              <a:t>improvements. 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" y="6175858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33456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Compliance with DCOs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37506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Good </a:t>
            </a:r>
            <a:r>
              <a:rPr lang="en-GB" sz="2800" dirty="0"/>
              <a:t>levels of compliance.  A small number of regulars stretch the rules </a:t>
            </a:r>
            <a:r>
              <a:rPr lang="en-GB" sz="2800" dirty="0" smtClean="0"/>
              <a:t>- Rangers </a:t>
            </a:r>
            <a:r>
              <a:rPr lang="en-GB" sz="2800" dirty="0"/>
              <a:t>monitor.</a:t>
            </a:r>
          </a:p>
          <a:p>
            <a:r>
              <a:rPr lang="en-GB" sz="2800" dirty="0"/>
              <a:t>No use of FPN’s in first two years. One recent, serious case - being </a:t>
            </a:r>
            <a:r>
              <a:rPr lang="en-GB" sz="2800" dirty="0" smtClean="0"/>
              <a:t>pending court </a:t>
            </a:r>
            <a:r>
              <a:rPr lang="en-GB" sz="2800" dirty="0"/>
              <a:t>as both a byelaw and DCO </a:t>
            </a:r>
            <a:r>
              <a:rPr lang="en-GB" sz="2800" dirty="0" smtClean="0"/>
              <a:t>offence.</a:t>
            </a:r>
            <a:endParaRPr lang="en-GB" sz="2800" dirty="0"/>
          </a:p>
          <a:p>
            <a:r>
              <a:rPr lang="en-GB" sz="2800" dirty="0"/>
              <a:t>Enforcement protocol works well – 3 strikes - formal process starts. </a:t>
            </a:r>
          </a:p>
          <a:p>
            <a:r>
              <a:rPr lang="en-GB" sz="2800" dirty="0"/>
              <a:t>Care/support dogs policy  works </a:t>
            </a:r>
            <a:r>
              <a:rPr lang="en-GB" sz="2800" dirty="0" smtClean="0"/>
              <a:t>well.</a:t>
            </a:r>
            <a:endParaRPr lang="en-GB" sz="2800" dirty="0"/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352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Changes in site Income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/>
              <a:t>Site donations remain buoyant</a:t>
            </a:r>
            <a:r>
              <a:rPr lang="en-GB" sz="3000" dirty="0" smtClean="0"/>
              <a:t>.</a:t>
            </a:r>
          </a:p>
          <a:p>
            <a:r>
              <a:rPr lang="en-GB" sz="3000" dirty="0"/>
              <a:t>Correlation between visitor numbers and sunshine</a:t>
            </a:r>
            <a:r>
              <a:rPr lang="en-GB" sz="3000" dirty="0" smtClean="0"/>
              <a:t>.</a:t>
            </a:r>
            <a:endParaRPr lang="en-GB" sz="3000" dirty="0"/>
          </a:p>
          <a:p>
            <a:r>
              <a:rPr lang="en-GB" sz="3000" dirty="0" smtClean="0"/>
              <a:t>Car park income has reduced in line with changes in preferred transport modes and 2016 increase from £2 to £3 per day (Sat, Sun and B/H only).</a:t>
            </a:r>
          </a:p>
          <a:p>
            <a:r>
              <a:rPr lang="en-GB" sz="3000" dirty="0" smtClean="0"/>
              <a:t>Café income down but not outside of previous year on year variance.  (visitor numbers up especially around the Main Common/Victory Cross).</a:t>
            </a:r>
          </a:p>
          <a:p>
            <a:r>
              <a:rPr lang="en-GB" sz="3000" dirty="0" smtClean="0"/>
              <a:t>Car </a:t>
            </a:r>
            <a:r>
              <a:rPr lang="en-GB" sz="3000" dirty="0"/>
              <a:t>park charges and weather </a:t>
            </a:r>
            <a:r>
              <a:rPr lang="en-GB" sz="3000" dirty="0" smtClean="0"/>
              <a:t>conditions appear to have had a greater influence on income than the introduction of Dog Control Orders.</a:t>
            </a:r>
            <a:endParaRPr lang="en-GB" sz="3500" dirty="0"/>
          </a:p>
          <a:p>
            <a:endParaRPr lang="en-GB" dirty="0"/>
          </a:p>
        </p:txBody>
      </p:sp>
      <p:pic>
        <p:nvPicPr>
          <p:cNvPr id="4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" y="6210000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498178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Provision of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 Services for Dog Walkers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Dog walkers still have access to 100% of the site (minus 100sqm around the café).</a:t>
            </a:r>
          </a:p>
          <a:p>
            <a:r>
              <a:rPr lang="en-GB" sz="2800" dirty="0" smtClean="0"/>
              <a:t>Existing dog services maintained – free bags etc.</a:t>
            </a:r>
          </a:p>
          <a:p>
            <a:r>
              <a:rPr lang="en-GB" sz="2800" dirty="0" smtClean="0"/>
              <a:t>Dog </a:t>
            </a:r>
            <a:r>
              <a:rPr lang="en-GB" sz="2800" dirty="0"/>
              <a:t>bins provided and emptied weekly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Car parking remains free Monday – Friday (except bank holidays) for our daily/regular visitors</a:t>
            </a:r>
          </a:p>
          <a:p>
            <a:r>
              <a:rPr lang="en-GB" sz="2800" dirty="0" smtClean="0"/>
              <a:t>Dog friendly area at Café</a:t>
            </a:r>
          </a:p>
          <a:p>
            <a:r>
              <a:rPr lang="en-GB" sz="2800" dirty="0" smtClean="0"/>
              <a:t>Dog friendly walks and events</a:t>
            </a:r>
          </a:p>
        </p:txBody>
      </p:sp>
      <p:pic>
        <p:nvPicPr>
          <p:cNvPr id="4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741867" cy="17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9108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498178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Provision of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 Services for Dog Walkers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7138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Dog bin locations </a:t>
            </a:r>
            <a:r>
              <a:rPr lang="en-GB" sz="2800" dirty="0"/>
              <a:t>have been reviewed and extra </a:t>
            </a:r>
            <a:r>
              <a:rPr lang="en-GB" sz="2800" dirty="0" smtClean="0"/>
              <a:t>placed where required.</a:t>
            </a:r>
            <a:endParaRPr lang="en-GB" sz="2800" dirty="0"/>
          </a:p>
          <a:p>
            <a:r>
              <a:rPr lang="en-GB" sz="2800" dirty="0"/>
              <a:t>Path repair works have concentrated on Schedule 3 </a:t>
            </a:r>
            <a:r>
              <a:rPr lang="en-GB" sz="2800" dirty="0" smtClean="0"/>
              <a:t>area to further enhance access.</a:t>
            </a:r>
            <a:endParaRPr lang="en-GB" sz="2800" dirty="0"/>
          </a:p>
          <a:p>
            <a:r>
              <a:rPr lang="en-GB" sz="2800" dirty="0"/>
              <a:t>Number of benches </a:t>
            </a:r>
            <a:r>
              <a:rPr lang="en-GB" sz="2800" dirty="0" smtClean="0"/>
              <a:t>have increased e.g. on slopes such as </a:t>
            </a:r>
            <a:r>
              <a:rPr lang="en-GB" sz="2800" dirty="0" err="1" smtClean="0"/>
              <a:t>Halse</a:t>
            </a:r>
            <a:r>
              <a:rPr lang="en-GB" sz="2800" dirty="0" smtClean="0"/>
              <a:t> Drive.</a:t>
            </a:r>
          </a:p>
          <a:p>
            <a:r>
              <a:rPr lang="en-GB" sz="2800" dirty="0" smtClean="0"/>
              <a:t>Roads swept of leaves and debris each winter  in Schedule 3 area to provide safer access.</a:t>
            </a:r>
          </a:p>
          <a:p>
            <a:r>
              <a:rPr lang="en-GB" sz="2800" dirty="0" smtClean="0"/>
              <a:t>We still spend more on services for dog walkers than any other user group.</a:t>
            </a:r>
            <a:endParaRPr lang="en-GB" sz="2800" dirty="0"/>
          </a:p>
        </p:txBody>
      </p:sp>
      <p:pic>
        <p:nvPicPr>
          <p:cNvPr id="4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741867" cy="17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9108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>
                <a:solidFill>
                  <a:schemeClr val="bg1"/>
                </a:solidFill>
              </a:rPr>
              <a:t>Impacts within each Schedule</a:t>
            </a:r>
            <a:r>
              <a:rPr lang="en-GB" sz="4800" b="1" dirty="0"/>
              <a:t/>
            </a:r>
            <a:br>
              <a:rPr lang="en-GB" sz="4800" b="1" dirty="0"/>
            </a:br>
            <a:endParaRPr lang="en-GB" sz="4800" dirty="0"/>
          </a:p>
        </p:txBody>
      </p:sp>
      <p:pic>
        <p:nvPicPr>
          <p:cNvPr id="5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745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741867" cy="17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352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6968" y="1697587"/>
            <a:ext cx="777686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 smtClean="0"/>
          </a:p>
          <a:p>
            <a:r>
              <a:rPr lang="en-GB" sz="3200" b="1" dirty="0" smtClean="0"/>
              <a:t>Impacts.</a:t>
            </a:r>
            <a:r>
              <a:rPr lang="en-GB" sz="3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Large reduction in dog mess found on whole of site. </a:t>
            </a:r>
          </a:p>
          <a:p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Large reduction in number of ‘abandoned’ full dog bags.  Numbers reduced with the passage of time</a:t>
            </a:r>
          </a:p>
          <a:p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Dog bins relocated to meet demand.</a:t>
            </a:r>
            <a:endParaRPr lang="en-GB" sz="2800" dirty="0"/>
          </a:p>
          <a:p>
            <a:endParaRPr lang="en-GB" sz="1050" dirty="0" smtClean="0"/>
          </a:p>
          <a:p>
            <a:endParaRPr lang="en-GB" sz="1050" dirty="0"/>
          </a:p>
          <a:p>
            <a:endParaRPr lang="en-GB" sz="1000" dirty="0" smtClean="0"/>
          </a:p>
          <a:p>
            <a:pPr algn="ctr"/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91680" y="835102"/>
            <a:ext cx="722742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Schedule 1</a:t>
            </a:r>
            <a:r>
              <a:rPr lang="en-GB" sz="3200" dirty="0">
                <a:solidFill>
                  <a:schemeClr val="bg1"/>
                </a:solidFill>
              </a:rPr>
              <a:t> – </a:t>
            </a:r>
            <a:r>
              <a:rPr lang="en-GB" sz="3200" b="1" dirty="0">
                <a:solidFill>
                  <a:schemeClr val="bg1"/>
                </a:solidFill>
              </a:rPr>
              <a:t>Failure to pick up dog faeces</a:t>
            </a:r>
          </a:p>
        </p:txBody>
      </p:sp>
    </p:spTree>
    <p:extLst>
      <p:ext uri="{BB962C8B-B14F-4D97-AF65-F5344CB8AC3E}">
        <p14:creationId xmlns:p14="http://schemas.microsoft.com/office/powerpoint/2010/main" val="10625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741867" cy="17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" y="6223963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5677" y="1041023"/>
            <a:ext cx="77768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900" dirty="0" smtClean="0"/>
          </a:p>
          <a:p>
            <a:endParaRPr lang="en-GB" sz="900" dirty="0"/>
          </a:p>
          <a:p>
            <a:endParaRPr lang="en-GB" sz="1600" b="1" dirty="0" smtClean="0"/>
          </a:p>
          <a:p>
            <a:endParaRPr lang="en-GB" sz="1600" b="1" dirty="0" smtClean="0"/>
          </a:p>
          <a:p>
            <a:r>
              <a:rPr lang="en-GB" sz="3200" b="1" dirty="0" smtClean="0"/>
              <a:t>Impacts.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u="sng" dirty="0" smtClean="0"/>
              <a:t>No</a:t>
            </a:r>
            <a:r>
              <a:rPr lang="en-GB" sz="2800" dirty="0" smtClean="0"/>
              <a:t> serious DCO incidents or byelaw offences in the Schedule 2 Area.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Declining number of incidents over the period.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Greatest reduction in dog mess achieved here.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Very low numbers of complaints.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Lots of dog walkers still use the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Calmer area for all user groups including many regular and non-regular dog walkers.</a:t>
            </a:r>
          </a:p>
          <a:p>
            <a:pPr algn="ctr"/>
            <a:r>
              <a:rPr lang="en-GB" sz="2000" dirty="0"/>
              <a:t>	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76031" y="849110"/>
            <a:ext cx="6784871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Schedule 2 </a:t>
            </a:r>
            <a:r>
              <a:rPr lang="en-GB" sz="2800" dirty="0" smtClean="0">
                <a:solidFill>
                  <a:schemeClr val="bg1"/>
                </a:solidFill>
              </a:rPr>
              <a:t>– D</a:t>
            </a:r>
            <a:r>
              <a:rPr lang="en-GB" sz="2800" b="1" dirty="0" smtClean="0">
                <a:solidFill>
                  <a:schemeClr val="bg1"/>
                </a:solidFill>
              </a:rPr>
              <a:t>ogs </a:t>
            </a:r>
            <a:r>
              <a:rPr lang="en-GB" sz="2800" b="1" dirty="0">
                <a:solidFill>
                  <a:schemeClr val="bg1"/>
                </a:solidFill>
              </a:rPr>
              <a:t>on a </a:t>
            </a:r>
            <a:r>
              <a:rPr lang="en-GB" sz="2800" b="1" dirty="0" smtClean="0">
                <a:solidFill>
                  <a:schemeClr val="bg1"/>
                </a:solidFill>
              </a:rPr>
              <a:t>lead at all times area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143000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Dog Management Strategy - Stated aims 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328592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The aim of introducing DCO’s at Burnham Beeches is to </a:t>
            </a:r>
            <a:r>
              <a:rPr lang="en-GB" sz="2000" i="1" dirty="0" smtClean="0">
                <a:solidFill>
                  <a:schemeClr val="bg1"/>
                </a:solidFill>
              </a:rPr>
              <a:t>Encourage responsible dog behaviour and thereby:</a:t>
            </a:r>
          </a:p>
          <a:p>
            <a:pPr marL="0" indent="0">
              <a:buNone/>
            </a:pPr>
            <a:endParaRPr lang="en-GB" sz="2000" i="1" dirty="0" smtClean="0">
              <a:solidFill>
                <a:schemeClr val="bg1"/>
              </a:solidFill>
            </a:endParaRPr>
          </a:p>
          <a:p>
            <a:r>
              <a:rPr lang="en-GB" sz="2000" i="1" dirty="0" smtClean="0">
                <a:solidFill>
                  <a:schemeClr val="bg1"/>
                </a:solidFill>
              </a:rPr>
              <a:t>Ensure a fair, proportionate and balanced approach between the needs of visitors so that they can all enjoy the site.</a:t>
            </a:r>
          </a:p>
          <a:p>
            <a:pPr marL="0" indent="0">
              <a:buNone/>
            </a:pPr>
            <a:endParaRPr lang="en-GB" sz="2000" i="1" dirty="0" smtClean="0">
              <a:solidFill>
                <a:schemeClr val="bg1"/>
              </a:solidFill>
            </a:endParaRPr>
          </a:p>
          <a:p>
            <a:r>
              <a:rPr lang="en-GB" sz="2000" i="1" dirty="0" smtClean="0">
                <a:solidFill>
                  <a:schemeClr val="bg1"/>
                </a:solidFill>
              </a:rPr>
              <a:t>Reduce the number of dog related incidents and complaints recorded each year .</a:t>
            </a:r>
          </a:p>
          <a:p>
            <a:pPr marL="0" indent="0">
              <a:buNone/>
            </a:pPr>
            <a:endParaRPr lang="en-GB" sz="2000" i="1" dirty="0" smtClean="0">
              <a:solidFill>
                <a:schemeClr val="bg1"/>
              </a:solidFill>
            </a:endParaRPr>
          </a:p>
          <a:p>
            <a:r>
              <a:rPr lang="en-GB" sz="2000" i="1" dirty="0" smtClean="0">
                <a:solidFill>
                  <a:schemeClr val="bg1"/>
                </a:solidFill>
              </a:rPr>
              <a:t>Reduce the impact of dog control matters on the resources available to the site.</a:t>
            </a:r>
          </a:p>
          <a:p>
            <a:pPr marL="0" indent="0">
              <a:buNone/>
            </a:pPr>
            <a:endParaRPr lang="en-GB" sz="2000" i="1" dirty="0" smtClean="0">
              <a:solidFill>
                <a:schemeClr val="bg1"/>
              </a:solidFill>
            </a:endParaRPr>
          </a:p>
          <a:p>
            <a:r>
              <a:rPr lang="en-GB" sz="2000" i="1" dirty="0" smtClean="0">
                <a:solidFill>
                  <a:schemeClr val="bg1"/>
                </a:solidFill>
              </a:rPr>
              <a:t>Assist the City to meet its legal obligations – </a:t>
            </a:r>
            <a:r>
              <a:rPr lang="en-GB" sz="2000" dirty="0" smtClean="0">
                <a:solidFill>
                  <a:schemeClr val="bg1"/>
                </a:solidFill>
              </a:rPr>
              <a:t>as per previous, slide</a:t>
            </a:r>
            <a:r>
              <a:rPr lang="en-GB" sz="2000" i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GB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" y="-6159"/>
            <a:ext cx="1741867" cy="17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" y="6210000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884157"/>
            <a:ext cx="84969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Large </a:t>
            </a:r>
            <a:r>
              <a:rPr lang="en-GB" sz="2800" dirty="0"/>
              <a:t>reduction in number of serious and nuisance dog related </a:t>
            </a:r>
            <a:r>
              <a:rPr lang="en-GB" sz="2800" dirty="0" smtClean="0"/>
              <a:t>incidents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u="sng" dirty="0" smtClean="0"/>
              <a:t>but clearly not as effective as the Schedule 2 area</a:t>
            </a:r>
            <a:endParaRPr lang="en-GB" sz="28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All serious </a:t>
            </a:r>
            <a:r>
              <a:rPr lang="en-GB" sz="2800" dirty="0"/>
              <a:t>and byelaw incidents </a:t>
            </a:r>
            <a:r>
              <a:rPr lang="en-GB" sz="2800" dirty="0" smtClean="0"/>
              <a:t>have  occurred </a:t>
            </a:r>
            <a:r>
              <a:rPr lang="en-GB" sz="2800" dirty="0"/>
              <a:t>in this area.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Dog </a:t>
            </a:r>
            <a:r>
              <a:rPr lang="en-GB" sz="2800" dirty="0"/>
              <a:t>mess greatly reduced – </a:t>
            </a:r>
            <a:r>
              <a:rPr lang="en-GB" sz="2800" u="sng" dirty="0"/>
              <a:t>but </a:t>
            </a:r>
            <a:r>
              <a:rPr lang="en-GB" sz="2800" u="sng" dirty="0" smtClean="0"/>
              <a:t>clearly not as effective as </a:t>
            </a:r>
            <a:r>
              <a:rPr lang="en-GB" sz="2800" u="sng" dirty="0"/>
              <a:t>Schedule </a:t>
            </a:r>
            <a:r>
              <a:rPr lang="en-GB" sz="2800" u="sng" dirty="0" smtClean="0"/>
              <a:t>2.  </a:t>
            </a:r>
            <a:endParaRPr lang="en-GB" sz="28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More </a:t>
            </a:r>
            <a:r>
              <a:rPr lang="en-GB" sz="2800" dirty="0"/>
              <a:t>dog walkers </a:t>
            </a:r>
            <a:r>
              <a:rPr lang="en-GB" sz="2800" dirty="0" smtClean="0"/>
              <a:t>walk </a:t>
            </a:r>
            <a:r>
              <a:rPr lang="en-GB" sz="2800" dirty="0"/>
              <a:t>in this area than </a:t>
            </a:r>
            <a:r>
              <a:rPr lang="en-GB" sz="2800" dirty="0" smtClean="0"/>
              <a:t>in Schedule </a:t>
            </a:r>
            <a:r>
              <a:rPr lang="en-GB" sz="2800" dirty="0"/>
              <a:t>2.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Considerate </a:t>
            </a:r>
            <a:r>
              <a:rPr lang="en-GB" sz="2800" dirty="0"/>
              <a:t>use of dog leads to reduce </a:t>
            </a:r>
            <a:r>
              <a:rPr lang="en-GB" sz="2800" dirty="0" smtClean="0"/>
              <a:t>incidents.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No reported incidents of leads over 5m.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40404" y="379272"/>
            <a:ext cx="6984775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Schedule 3 </a:t>
            </a:r>
            <a:r>
              <a:rPr lang="en-GB" sz="2800" dirty="0">
                <a:solidFill>
                  <a:schemeClr val="bg1"/>
                </a:solidFill>
              </a:rPr>
              <a:t>- </a:t>
            </a:r>
            <a:r>
              <a:rPr lang="en-GB" sz="2800" dirty="0" smtClean="0">
                <a:solidFill>
                  <a:schemeClr val="bg1"/>
                </a:solidFill>
              </a:rPr>
              <a:t>D</a:t>
            </a:r>
            <a:r>
              <a:rPr lang="en-GB" sz="2800" b="1" dirty="0" smtClean="0">
                <a:solidFill>
                  <a:schemeClr val="bg1"/>
                </a:solidFill>
              </a:rPr>
              <a:t>ogs </a:t>
            </a:r>
            <a:r>
              <a:rPr lang="en-GB" sz="2800" b="1" dirty="0">
                <a:solidFill>
                  <a:schemeClr val="bg1"/>
                </a:solidFill>
              </a:rPr>
              <a:t>on a lead when directed to </a:t>
            </a:r>
            <a:r>
              <a:rPr lang="en-GB" sz="2800" b="1" dirty="0" smtClean="0">
                <a:solidFill>
                  <a:schemeClr val="bg1"/>
                </a:solidFill>
              </a:rPr>
              <a:t>do so.  </a:t>
            </a:r>
            <a:r>
              <a:rPr lang="en-GB" sz="2800" b="1" dirty="0">
                <a:solidFill>
                  <a:schemeClr val="bg1"/>
                </a:solidFill>
              </a:rPr>
              <a:t>Max lead length 5m.</a:t>
            </a:r>
          </a:p>
        </p:txBody>
      </p:sp>
    </p:spTree>
    <p:extLst>
      <p:ext uri="{BB962C8B-B14F-4D97-AF65-F5344CB8AC3E}">
        <p14:creationId xmlns:p14="http://schemas.microsoft.com/office/powerpoint/2010/main" val="6491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7416824" cy="1143000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Schedule </a:t>
            </a:r>
            <a:r>
              <a:rPr lang="en-GB" sz="2800" b="1" dirty="0" smtClean="0">
                <a:solidFill>
                  <a:schemeClr val="bg1"/>
                </a:solidFill>
              </a:rPr>
              <a:t>4. Dog exclusion area -   Café.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204864"/>
            <a:ext cx="7355160" cy="4525963"/>
          </a:xfrm>
        </p:spPr>
        <p:txBody>
          <a:bodyPr/>
          <a:lstStyle/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800" b="1" dirty="0" smtClean="0"/>
              <a:t>Impacts</a:t>
            </a:r>
            <a:r>
              <a:rPr lang="en-GB" sz="2800" b="1" dirty="0"/>
              <a:t>. </a:t>
            </a:r>
            <a:r>
              <a:rPr lang="en-GB" sz="2800" dirty="0"/>
              <a:t> </a:t>
            </a:r>
            <a:endParaRPr lang="en-GB" sz="2800" dirty="0" smtClean="0"/>
          </a:p>
          <a:p>
            <a:r>
              <a:rPr lang="en-GB" sz="2800" dirty="0" smtClean="0"/>
              <a:t>Compliance levels are high.</a:t>
            </a:r>
          </a:p>
          <a:p>
            <a:r>
              <a:rPr lang="en-GB" sz="2800" dirty="0" smtClean="0"/>
              <a:t>Very </a:t>
            </a:r>
            <a:r>
              <a:rPr lang="en-GB" sz="2800" dirty="0"/>
              <a:t>few dogs now enter the café counter enclosure.  </a:t>
            </a:r>
            <a:endParaRPr lang="en-GB" sz="2800" dirty="0" smtClean="0"/>
          </a:p>
          <a:p>
            <a:r>
              <a:rPr lang="en-GB" sz="2800" dirty="0" smtClean="0"/>
              <a:t>A few examples of repeat offences.</a:t>
            </a:r>
          </a:p>
          <a:p>
            <a:r>
              <a:rPr lang="en-GB" sz="2800" dirty="0" smtClean="0"/>
              <a:t>Guide/care </a:t>
            </a:r>
            <a:r>
              <a:rPr lang="en-GB" sz="2800" dirty="0"/>
              <a:t>dogs </a:t>
            </a:r>
            <a:r>
              <a:rPr lang="en-GB" sz="2800" dirty="0" smtClean="0"/>
              <a:t>allowed and works well.</a:t>
            </a:r>
          </a:p>
          <a:p>
            <a:r>
              <a:rPr lang="en-GB" sz="2800" dirty="0" smtClean="0"/>
              <a:t>Low numbers of complaints</a:t>
            </a:r>
            <a:endParaRPr lang="en-GB" sz="2800" dirty="0"/>
          </a:p>
          <a:p>
            <a:endParaRPr lang="en-GB" dirty="0"/>
          </a:p>
        </p:txBody>
      </p:sp>
      <p:pic>
        <p:nvPicPr>
          <p:cNvPr id="5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000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672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0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741867" cy="17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" y="6185189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692696"/>
            <a:ext cx="7128792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schemeClr val="bg1"/>
                </a:solidFill>
              </a:rPr>
              <a:t>Schedule 5 – </a:t>
            </a:r>
            <a:r>
              <a:rPr lang="en-GB" sz="2800" b="1" dirty="0" smtClean="0">
                <a:solidFill>
                  <a:schemeClr val="bg1"/>
                </a:solidFill>
              </a:rPr>
              <a:t>Maximum number </a:t>
            </a:r>
            <a:r>
              <a:rPr lang="en-GB" sz="2800" b="1" dirty="0">
                <a:solidFill>
                  <a:schemeClr val="bg1"/>
                </a:solidFill>
              </a:rPr>
              <a:t>of dogs </a:t>
            </a:r>
            <a:r>
              <a:rPr lang="en-GB" sz="2800" b="1" dirty="0" smtClean="0">
                <a:solidFill>
                  <a:schemeClr val="bg1"/>
                </a:solidFill>
              </a:rPr>
              <a:t>walked on the site by one owner.  </a:t>
            </a:r>
            <a:r>
              <a:rPr lang="en-GB" sz="2800" b="1" dirty="0">
                <a:solidFill>
                  <a:schemeClr val="bg1"/>
                </a:solidFill>
              </a:rPr>
              <a:t>4 </a:t>
            </a:r>
            <a:r>
              <a:rPr lang="en-GB" sz="2800" b="1" dirty="0" smtClean="0">
                <a:solidFill>
                  <a:schemeClr val="bg1"/>
                </a:solidFill>
              </a:rPr>
              <a:t>dogs.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99591" y="1490008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800" dirty="0" smtClean="0"/>
              <a:t>I</a:t>
            </a:r>
            <a:r>
              <a:rPr lang="en-GB" sz="2800" b="1" dirty="0" smtClean="0"/>
              <a:t>mpacts.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Compliance level are high.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Regular owners walk with friends to keep to the limit.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Other open spaces report an increase in the number of professional dog walkers.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Rangers have not noticed a large reduction at Burnham Beeches. 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5252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741867" cy="17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" y="6185189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3849" y="434992"/>
            <a:ext cx="7128792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3600" b="1" dirty="0" smtClean="0">
                <a:solidFill>
                  <a:schemeClr val="bg1"/>
                </a:solidFill>
              </a:rPr>
              <a:t>Conclusion</a:t>
            </a:r>
          </a:p>
          <a:p>
            <a:pPr lvl="0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2196" y="1166843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effectiveness of  Dog Control Orders is proven and are well on the way to achieving their original aims.  </a:t>
            </a:r>
            <a:endParaRPr lang="en-GB" sz="2800" b="1" dirty="0" smtClean="0"/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 vocal minority remain unhappy but compliance is high with a few notable exceptions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We will continue to carry out research over the coming years, working with dog walkers and others as necessary to refine the data 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We will continue to use our findings to inform each consultation process (legal </a:t>
            </a:r>
            <a:r>
              <a:rPr lang="en-GB" sz="2800" dirty="0" err="1" smtClean="0"/>
              <a:t>req’t</a:t>
            </a:r>
            <a:r>
              <a:rPr lang="en-GB" sz="2800" dirty="0" smtClean="0"/>
              <a:t> = every three years)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8463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745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1647817"/>
            <a:ext cx="7312843" cy="31700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 smtClean="0">
                <a:solidFill>
                  <a:schemeClr val="bg1"/>
                </a:solidFill>
              </a:rPr>
              <a:t>PART 2</a:t>
            </a:r>
          </a:p>
          <a:p>
            <a:pPr lvl="0" algn="ctr"/>
            <a:endParaRPr lang="en-GB" sz="4000" b="1" dirty="0">
              <a:solidFill>
                <a:schemeClr val="bg1"/>
              </a:solidFill>
            </a:endParaRPr>
          </a:p>
          <a:p>
            <a:pPr lvl="0" algn="ctr"/>
            <a:r>
              <a:rPr lang="en-GB" sz="4000" b="1" dirty="0" smtClean="0">
                <a:solidFill>
                  <a:schemeClr val="bg1"/>
                </a:solidFill>
              </a:rPr>
              <a:t>Conversion and extension of Dog Control Orders as </a:t>
            </a:r>
          </a:p>
          <a:p>
            <a:pPr lvl="0" algn="ctr"/>
            <a:r>
              <a:rPr lang="en-GB" sz="4000" b="1" dirty="0" smtClean="0">
                <a:solidFill>
                  <a:schemeClr val="bg1"/>
                </a:solidFill>
              </a:rPr>
              <a:t>Public Space Protection Orders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741867" cy="17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" y="6185189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91740" y="1813174"/>
            <a:ext cx="853081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All </a:t>
            </a:r>
            <a:r>
              <a:rPr lang="en-US" sz="2800" dirty="0"/>
              <a:t>DCOs are in the process of being phased out </a:t>
            </a:r>
            <a:r>
              <a:rPr lang="en-US" sz="2800" dirty="0" smtClean="0"/>
              <a:t>across England and Wales and are being replaced </a:t>
            </a:r>
            <a:r>
              <a:rPr lang="en-US" sz="2800" dirty="0"/>
              <a:t>by Public Space Protection Orders (“PSPOs</a:t>
            </a:r>
            <a:r>
              <a:rPr lang="en-US" sz="2800" dirty="0" smtClean="0"/>
              <a:t>”).  </a:t>
            </a:r>
          </a:p>
          <a:p>
            <a:endParaRPr lang="en-US" sz="2800" dirty="0"/>
          </a:p>
          <a:p>
            <a:r>
              <a:rPr lang="en-US" sz="2800" dirty="0" smtClean="0"/>
              <a:t>Any </a:t>
            </a:r>
            <a:r>
              <a:rPr lang="en-US" sz="2800" dirty="0"/>
              <a:t>remaining DCOs will automatically be treated as PSPOs from </a:t>
            </a:r>
            <a:r>
              <a:rPr lang="en-US" sz="2800" dirty="0" smtClean="0"/>
              <a:t>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October 2017 – there is no requirement </a:t>
            </a:r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take any specific action at that stage</a:t>
            </a:r>
            <a:r>
              <a:rPr lang="en-US" sz="2800" dirty="0" smtClean="0"/>
              <a:t>.  </a:t>
            </a:r>
          </a:p>
          <a:p>
            <a:endParaRPr lang="en-US" sz="2800" dirty="0"/>
          </a:p>
          <a:p>
            <a:r>
              <a:rPr lang="en-US" sz="2800" dirty="0" smtClean="0"/>
              <a:t>So at this point the existing DCOs at Burnham Beeches will become PSPOs</a:t>
            </a:r>
          </a:p>
          <a:p>
            <a:endParaRPr lang="en-US" sz="2800" dirty="0"/>
          </a:p>
          <a:p>
            <a:endParaRPr lang="en-GB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63688" y="476672"/>
            <a:ext cx="7128792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chemeClr val="bg1"/>
                </a:solidFill>
              </a:rPr>
              <a:t>Conversion of Dog Control Orders to </a:t>
            </a:r>
          </a:p>
          <a:p>
            <a:pPr lvl="0" algn="ctr"/>
            <a:r>
              <a:rPr lang="en-GB" sz="2800" b="1" dirty="0" smtClean="0">
                <a:solidFill>
                  <a:schemeClr val="bg1"/>
                </a:solidFill>
              </a:rPr>
              <a:t>Public Space Protection Orders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741867" cy="17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" y="6185189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35901"/>
            <a:ext cx="7128792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chemeClr val="bg1"/>
                </a:solidFill>
              </a:rPr>
              <a:t>Conversion of Dog Control Orders to </a:t>
            </a:r>
          </a:p>
          <a:p>
            <a:pPr lvl="0" algn="ctr"/>
            <a:r>
              <a:rPr lang="en-GB" sz="2800" b="1" dirty="0" smtClean="0">
                <a:solidFill>
                  <a:schemeClr val="bg1"/>
                </a:solidFill>
              </a:rPr>
              <a:t>Public Space Protection Orders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6730" y="2420888"/>
            <a:ext cx="8143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However, PSPOs may not have effect for more than three years, unless extended.  As the DCOs at Burnham Beeches came into force on </a:t>
            </a: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/>
              <a:t>December </a:t>
            </a:r>
            <a:r>
              <a:rPr lang="en-US" sz="2800" dirty="0" smtClean="0"/>
              <a:t>2014 and they will be </a:t>
            </a:r>
            <a:r>
              <a:rPr lang="en-US" sz="2800" u="sng" dirty="0" smtClean="0"/>
              <a:t>automatically converted</a:t>
            </a:r>
            <a:r>
              <a:rPr lang="en-US" sz="2800" dirty="0" smtClean="0"/>
              <a:t> to PSPOs on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October 2017, </a:t>
            </a:r>
            <a:r>
              <a:rPr lang="en-US" sz="2800" dirty="0"/>
              <a:t>they must </a:t>
            </a:r>
            <a:r>
              <a:rPr lang="en-US" sz="2800" dirty="0" smtClean="0"/>
              <a:t>therefore be </a:t>
            </a:r>
            <a:r>
              <a:rPr lang="en-US" sz="2800" u="sng" dirty="0"/>
              <a:t>extended</a:t>
            </a:r>
            <a:r>
              <a:rPr lang="en-US" sz="2800" dirty="0"/>
              <a:t> </a:t>
            </a:r>
            <a:r>
              <a:rPr lang="en-US" sz="2800" dirty="0" smtClean="0"/>
              <a:t>as PSPOs by 30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November 2017, if they are to continue in force.  </a:t>
            </a:r>
            <a:endParaRPr lang="en-US" sz="28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7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741867" cy="17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" y="6185189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69269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prstClr val="black"/>
                </a:solidFill>
              </a:rPr>
              <a:t>Conversion of Dog Control Orders to </a:t>
            </a:r>
          </a:p>
          <a:p>
            <a:pPr lvl="0" algn="ctr"/>
            <a:r>
              <a:rPr lang="en-GB" sz="2800" b="1" dirty="0" smtClean="0">
                <a:solidFill>
                  <a:prstClr val="black"/>
                </a:solidFill>
              </a:rPr>
              <a:t>Public Space Protection Orders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6730" y="1997838"/>
            <a:ext cx="81437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 January 2017 the Epping Forest and Commons Committee </a:t>
            </a:r>
            <a:endParaRPr lang="en-US" sz="2400" dirty="0"/>
          </a:p>
          <a:p>
            <a:r>
              <a:rPr lang="en-US" sz="2400" b="1" dirty="0" smtClean="0"/>
              <a:t>Gave the following approval:</a:t>
            </a:r>
          </a:p>
          <a:p>
            <a:endParaRPr lang="en-GB" sz="2800" i="1" dirty="0" smtClean="0"/>
          </a:p>
          <a:p>
            <a:r>
              <a:rPr lang="en-GB" sz="2800" i="1" dirty="0" smtClean="0"/>
              <a:t>That </a:t>
            </a:r>
            <a:r>
              <a:rPr lang="en-GB" sz="2800" i="1" dirty="0"/>
              <a:t>the Superintendent be authorised to consult on extending the effect of the existing DCOs at Burnham Beeches beyond 30</a:t>
            </a:r>
            <a:r>
              <a:rPr lang="en-GB" sz="2800" i="1" baseline="30000" dirty="0"/>
              <a:t>th</a:t>
            </a:r>
            <a:r>
              <a:rPr lang="en-GB" sz="2800" i="1" dirty="0"/>
              <a:t>  November 2017 as PSPOs.</a:t>
            </a:r>
            <a:endParaRPr lang="en-US" sz="2800" i="1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693710"/>
            <a:ext cx="7128792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chemeClr val="bg1"/>
                </a:solidFill>
              </a:rPr>
              <a:t>Conversion of Dog Control Orders to </a:t>
            </a:r>
          </a:p>
          <a:p>
            <a:pPr lvl="0" algn="ctr"/>
            <a:r>
              <a:rPr lang="en-GB" sz="2800" b="1" dirty="0" smtClean="0">
                <a:solidFill>
                  <a:schemeClr val="bg1"/>
                </a:solidFill>
              </a:rPr>
              <a:t>Public Space Protection Orders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6" y="-27383"/>
            <a:ext cx="1526980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" y="6179777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64095"/>
            <a:ext cx="7272808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Proposed PSPO Consultation Process and Timetable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796689"/>
              </p:ext>
            </p:extLst>
          </p:nvPr>
        </p:nvGraphicFramePr>
        <p:xfrm>
          <a:off x="1437896" y="672751"/>
          <a:ext cx="7560841" cy="619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925"/>
                <a:gridCol w="1712280"/>
                <a:gridCol w="2005601"/>
                <a:gridCol w="1655938"/>
                <a:gridCol w="864097"/>
              </a:tblGrid>
              <a:tr h="268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i="0" dirty="0">
                          <a:effectLst/>
                        </a:rPr>
                        <a:t>WHEN</a:t>
                      </a:r>
                      <a:endParaRPr lang="en-GB" sz="1050" b="1" i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WHO</a:t>
                      </a:r>
                      <a:endParaRPr lang="en-GB" sz="14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WHAT</a:t>
                      </a:r>
                      <a:endParaRPr lang="en-GB" sz="14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HOW</a:t>
                      </a:r>
                      <a:endParaRPr lang="en-GB" sz="14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Outcome</a:t>
                      </a:r>
                      <a:endParaRPr lang="en-GB" sz="14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38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Jan </a:t>
                      </a:r>
                      <a:r>
                        <a:rPr lang="en-GB" sz="1200" b="1" dirty="0">
                          <a:effectLst/>
                        </a:rPr>
                        <a:t>2017</a:t>
                      </a:r>
                      <a:endParaRPr lang="en-GB" sz="12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EFCC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Approval to consult  on the conversion of existing DCO’s to PSPO’s in their current form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Committee report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b="0" dirty="0">
                          <a:effectLst/>
                        </a:rPr>
                        <a:t> </a:t>
                      </a:r>
                      <a:endParaRPr lang="en-GB" sz="700" b="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54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6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Jan </a:t>
                      </a:r>
                      <a:r>
                        <a:rPr lang="en-GB" sz="1200" b="1" dirty="0">
                          <a:effectLst/>
                        </a:rPr>
                        <a:t>2017</a:t>
                      </a:r>
                      <a:endParaRPr lang="en-GB" sz="12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BBCG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Guide the consultation, process, timetable and choice of </a:t>
                      </a:r>
                      <a:r>
                        <a:rPr lang="en-GB" sz="1100" b="1" dirty="0" err="1">
                          <a:effectLst/>
                        </a:rPr>
                        <a:t>consultees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Meeting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r>
                        <a:rPr lang="en-GB" sz="700" dirty="0" smtClean="0">
                          <a:effectLst/>
                        </a:rPr>
                        <a:t>   </a:t>
                      </a:r>
                      <a:r>
                        <a:rPr kumimoji="0" lang="en-GB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7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3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Feb – April 2017</a:t>
                      </a:r>
                      <a:endParaRPr lang="en-GB" sz="12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Update County, District, Parish  Authorities and Natural England.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Provide update on impacts of DCO’s and review specific concerns from in 2014.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Inform of January EFCC outcome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Attend meetings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Presentations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5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April  - May 2017</a:t>
                      </a:r>
                      <a:endParaRPr lang="en-GB" sz="12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Visitors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Statutory Consultation process.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Survey visitors - independent consultant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01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April – May 2017</a:t>
                      </a:r>
                      <a:endParaRPr lang="en-GB" sz="12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Interested parties </a:t>
                      </a:r>
                      <a:r>
                        <a:rPr lang="en-GB" sz="1050" b="1" dirty="0">
                          <a:effectLst/>
                        </a:rPr>
                        <a:t>e.g. KC, Vets, RSPCA, Natural England Open Spaces Society.  User groups e.g. disability groups, local schools birdwatchers, cyclists, ramblers, runners </a:t>
                      </a:r>
                      <a:r>
                        <a:rPr lang="en-GB" sz="1050" b="1" dirty="0" err="1">
                          <a:effectLst/>
                        </a:rPr>
                        <a:t>etc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Statutory Consultation process.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Meetings as required.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Written responses.  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73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May – June 2017</a:t>
                      </a:r>
                      <a:endParaRPr lang="en-GB" sz="12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Police, SBDC, Parish (and County?) 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Consultation exercise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Ask for written response re conversion of DCO – PSPO’s based on consultation 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7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Mid June 2017</a:t>
                      </a:r>
                      <a:endParaRPr lang="en-GB" sz="12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BBCG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Update on consultation exercises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Meeting or written update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7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July </a:t>
                      </a:r>
                      <a:r>
                        <a:rPr lang="en-GB" sz="1200" b="1" dirty="0" smtClean="0">
                          <a:effectLst/>
                        </a:rPr>
                        <a:t> </a:t>
                      </a:r>
                      <a:r>
                        <a:rPr lang="en-GB" sz="1200" b="1" dirty="0">
                          <a:effectLst/>
                        </a:rPr>
                        <a:t>2017</a:t>
                      </a:r>
                      <a:endParaRPr lang="en-GB" sz="12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EFCC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Recommendations for approval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Committee report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7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October </a:t>
                      </a:r>
                      <a:r>
                        <a:rPr lang="en-GB" sz="1200" b="1" dirty="0">
                          <a:effectLst/>
                        </a:rPr>
                        <a:t>2017</a:t>
                      </a:r>
                      <a:endParaRPr lang="en-GB" sz="12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City of London Officers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Conversion of DCOs - PSPOs</a:t>
                      </a:r>
                      <a:endParaRPr lang="en-GB" sz="11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Automatic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7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Oct/Nov 2017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Public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Statutory </a:t>
                      </a:r>
                      <a:r>
                        <a:rPr lang="en-GB" sz="1100" b="1" dirty="0" smtClean="0">
                          <a:effectLst/>
                        </a:rPr>
                        <a:t>Notification of intention to extend the PSPOs for a further 3 years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As required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7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r>
                        <a:rPr lang="en-GB" sz="1200" b="1" baseline="30000" dirty="0">
                          <a:effectLst/>
                        </a:rPr>
                        <a:t>st</a:t>
                      </a:r>
                      <a:r>
                        <a:rPr lang="en-GB" sz="1200" b="1" dirty="0">
                          <a:effectLst/>
                        </a:rPr>
                        <a:t> </a:t>
                      </a:r>
                      <a:r>
                        <a:rPr lang="en-GB" sz="1200" b="1" dirty="0" smtClean="0">
                          <a:effectLst/>
                        </a:rPr>
                        <a:t>Dec </a:t>
                      </a:r>
                      <a:r>
                        <a:rPr lang="en-GB" sz="1200" b="1" dirty="0">
                          <a:effectLst/>
                        </a:rPr>
                        <a:t>2017</a:t>
                      </a:r>
                      <a:endParaRPr lang="en-GB" sz="12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City of London Officers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Extension of PSPOs for 3 years</a:t>
                      </a:r>
                      <a:endParaRPr lang="en-GB" sz="11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effectLst/>
                          <a:latin typeface="Arial"/>
                          <a:ea typeface="Times New Roman"/>
                        </a:rPr>
                        <a:t>Above process</a:t>
                      </a:r>
                      <a:endParaRPr lang="en-GB" sz="11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9624" marR="3962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2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INTERPRETATION\OS ID KIT\Boiler Plate\RGB PNG (for internal use ONLY)\1 Boilerplate PNG\1BP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745"/>
            <a:ext cx="6237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1647817"/>
            <a:ext cx="7312843" cy="32316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 smtClean="0">
                <a:solidFill>
                  <a:schemeClr val="bg1"/>
                </a:solidFill>
              </a:rPr>
              <a:t>Thank you for this opportunity to make this presentation</a:t>
            </a:r>
          </a:p>
          <a:p>
            <a:pPr lvl="0" algn="ctr"/>
            <a:endParaRPr lang="en-GB" sz="4000" b="1" dirty="0">
              <a:solidFill>
                <a:schemeClr val="bg1"/>
              </a:solidFill>
            </a:endParaRPr>
          </a:p>
          <a:p>
            <a:pPr lvl="0" algn="ctr"/>
            <a:r>
              <a:rPr lang="en-GB" sz="4400" b="1" dirty="0" smtClean="0">
                <a:solidFill>
                  <a:schemeClr val="bg1"/>
                </a:solidFill>
              </a:rPr>
              <a:t>Any Questions?</a:t>
            </a:r>
          </a:p>
          <a:p>
            <a:pPr lvl="0" algn="ctr"/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TextBox 3412"/>
          <p:cNvSpPr txBox="1"/>
          <p:nvPr/>
        </p:nvSpPr>
        <p:spPr>
          <a:xfrm>
            <a:off x="1619672" y="167730"/>
            <a:ext cx="6635066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The split between Schedule 2 and Schedule 3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373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" y="6211278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81" y="1512079"/>
            <a:ext cx="481965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4601367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Schedule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6989" y="3429000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Schedule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537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Chart A.  Annual vehicle numbers 2008 – 2016. 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90" y="1600200"/>
            <a:ext cx="624962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7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1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Chart C.  Estimate of annual dog numbers 2008 - 16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90" y="1600200"/>
            <a:ext cx="624962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5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Chart B. Estimate of annual visitor numbers. 2008 - 2016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02" y="1600200"/>
            <a:ext cx="633739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5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Schedule 1.</a:t>
            </a:r>
            <a:r>
              <a:rPr lang="en-GB" dirty="0" smtClean="0"/>
              <a:t> Pick up dog mess.    100% of the site</a:t>
            </a:r>
          </a:p>
          <a:p>
            <a:r>
              <a:rPr lang="en-GB" b="1" dirty="0" smtClean="0"/>
              <a:t>Schedule 2.  </a:t>
            </a:r>
            <a:r>
              <a:rPr lang="en-GB" dirty="0" smtClean="0"/>
              <a:t>Dogs on leads at all times. 59% of the site</a:t>
            </a:r>
          </a:p>
          <a:p>
            <a:r>
              <a:rPr lang="en-GB" b="1" dirty="0" smtClean="0"/>
              <a:t>Schedule 3.  </a:t>
            </a:r>
            <a:r>
              <a:rPr lang="en-GB" dirty="0" smtClean="0"/>
              <a:t>Dogs on leads by request and must be under effective control at all times. 41% of the site</a:t>
            </a:r>
          </a:p>
          <a:p>
            <a:r>
              <a:rPr lang="en-GB" b="1" dirty="0" smtClean="0"/>
              <a:t>Schedule 4.  </a:t>
            </a:r>
            <a:r>
              <a:rPr lang="en-GB" dirty="0" smtClean="0"/>
              <a:t>Dog exclusion area.  Small zone at the café (100sqm)</a:t>
            </a:r>
          </a:p>
          <a:p>
            <a:r>
              <a:rPr lang="en-GB" b="1" dirty="0" smtClean="0"/>
              <a:t>Schedule 5 </a:t>
            </a:r>
            <a:r>
              <a:rPr lang="en-GB" dirty="0" smtClean="0"/>
              <a:t>– no more than 4 dogs per dog walker. 100% of the site.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4" y="462011"/>
            <a:ext cx="7283152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The Schedules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300" b="1" dirty="0" smtClean="0">
                <a:solidFill>
                  <a:schemeClr val="bg1"/>
                </a:solidFill>
              </a:rPr>
              <a:t/>
            </a:r>
            <a:br>
              <a:rPr lang="en-GB" sz="5300" b="1" dirty="0" smtClean="0">
                <a:solidFill>
                  <a:schemeClr val="bg1"/>
                </a:solidFill>
              </a:rPr>
            </a:br>
            <a:r>
              <a:rPr lang="en-GB" sz="5300" b="1" dirty="0" smtClean="0">
                <a:solidFill>
                  <a:schemeClr val="bg1"/>
                </a:solidFill>
              </a:rPr>
              <a:t>RESULTS OF THE DCO MONITORING PRGRAMME </a:t>
            </a:r>
            <a:br>
              <a:rPr lang="en-GB" sz="5300" b="1" dirty="0" smtClean="0">
                <a:solidFill>
                  <a:schemeClr val="bg1"/>
                </a:solidFill>
              </a:rPr>
            </a:br>
            <a:r>
              <a:rPr lang="en-GB" sz="5300" b="1" dirty="0">
                <a:solidFill>
                  <a:schemeClr val="bg1"/>
                </a:solidFill>
              </a:rPr>
              <a:t/>
            </a:r>
            <a:br>
              <a:rPr lang="en-GB" sz="5300" b="1" dirty="0">
                <a:solidFill>
                  <a:schemeClr val="bg1"/>
                </a:solidFill>
              </a:rPr>
            </a:br>
            <a:r>
              <a:rPr lang="en-GB" sz="5300" b="1" dirty="0" smtClean="0">
                <a:solidFill>
                  <a:schemeClr val="bg1"/>
                </a:solidFill>
              </a:rPr>
              <a:t>MAIN IMPACTS</a:t>
            </a:r>
            <a:r>
              <a:rPr lang="en-GB" b="1" dirty="0" smtClean="0">
                <a:solidFill>
                  <a:schemeClr val="bg1"/>
                </a:solidFill>
              </a:rPr>
              <a:t>.   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1</a:t>
            </a:r>
            <a:r>
              <a:rPr lang="en-GB" b="1" baseline="30000" dirty="0">
                <a:solidFill>
                  <a:schemeClr val="bg1"/>
                </a:solidFill>
              </a:rPr>
              <a:t>st</a:t>
            </a:r>
            <a:r>
              <a:rPr lang="en-GB" b="1" dirty="0">
                <a:solidFill>
                  <a:schemeClr val="bg1"/>
                </a:solidFill>
              </a:rPr>
              <a:t> December </a:t>
            </a:r>
            <a:r>
              <a:rPr lang="en-GB" b="1" dirty="0" smtClean="0">
                <a:solidFill>
                  <a:schemeClr val="bg1"/>
                </a:solidFill>
              </a:rPr>
              <a:t>2014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to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30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November 2016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" y="6211278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2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8721"/>
            <a:ext cx="8268953" cy="777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100" b="1" dirty="0"/>
          </a:p>
          <a:p>
            <a:pPr algn="ctr"/>
            <a:endParaRPr lang="en-GB" sz="800" b="1" dirty="0" smtClean="0"/>
          </a:p>
          <a:p>
            <a:pPr algn="ctr"/>
            <a:endParaRPr lang="en-GB" sz="800" b="1" dirty="0"/>
          </a:p>
          <a:p>
            <a:pPr algn="ctr"/>
            <a:endParaRPr lang="en-GB" sz="800" b="1" dirty="0" smtClean="0"/>
          </a:p>
          <a:p>
            <a:pPr algn="ctr"/>
            <a:endParaRPr lang="en-GB" sz="800" b="1" dirty="0"/>
          </a:p>
          <a:p>
            <a:pPr algn="ctr"/>
            <a:endParaRPr lang="en-GB" sz="800" b="1" dirty="0" smtClean="0"/>
          </a:p>
          <a:p>
            <a:pPr algn="ctr"/>
            <a:endParaRPr lang="en-GB" sz="800" b="1" dirty="0"/>
          </a:p>
          <a:p>
            <a:pPr algn="ctr"/>
            <a:endParaRPr lang="en-GB" sz="800" b="1" dirty="0" smtClean="0"/>
          </a:p>
          <a:p>
            <a:pPr algn="ctr"/>
            <a:endParaRPr lang="en-GB" sz="800" b="1" dirty="0" smtClean="0"/>
          </a:p>
          <a:p>
            <a:pPr algn="ctr"/>
            <a:endParaRPr lang="en-GB" sz="800" b="1" dirty="0"/>
          </a:p>
          <a:p>
            <a:pPr algn="ctr"/>
            <a:endParaRPr lang="en-GB" sz="800" b="1" dirty="0" smtClean="0"/>
          </a:p>
          <a:p>
            <a:pPr algn="ctr"/>
            <a:endParaRPr lang="en-GB" sz="800" b="1" dirty="0"/>
          </a:p>
          <a:p>
            <a:pPr algn="ctr"/>
            <a:endParaRPr lang="en-GB" sz="800" b="1" dirty="0" smtClean="0"/>
          </a:p>
          <a:p>
            <a:pPr algn="ctr"/>
            <a:endParaRPr lang="en-GB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Dog numbers decreased and have now stabilised.</a:t>
            </a:r>
          </a:p>
          <a:p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Car numbers decreased and have now stabilised.</a:t>
            </a:r>
          </a:p>
          <a:p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Visitor numbers have increased since the introduction of DCOs -  a new and potentially growing audience.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More people are walking, cycling and riding to the site</a:t>
            </a:r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endParaRPr lang="en-GB" sz="2400" b="1" dirty="0"/>
          </a:p>
          <a:p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187624" y="1166843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	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" y="6211278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03648" y="442689"/>
            <a:ext cx="7283152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Changes in Visitor Activity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721"/>
            <a:ext cx="8484977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100" b="1" dirty="0"/>
          </a:p>
          <a:p>
            <a:pPr algn="ctr"/>
            <a:endParaRPr lang="en-GB" sz="800" b="1" dirty="0" smtClean="0"/>
          </a:p>
          <a:p>
            <a:pPr algn="ctr"/>
            <a:endParaRPr lang="en-GB" sz="800" b="1" dirty="0"/>
          </a:p>
          <a:p>
            <a:pPr algn="ctr"/>
            <a:endParaRPr lang="en-GB" sz="800" b="1" dirty="0" smtClean="0"/>
          </a:p>
          <a:p>
            <a:pPr algn="ctr"/>
            <a:endParaRPr lang="en-GB" sz="800" b="1" dirty="0"/>
          </a:p>
          <a:p>
            <a:pPr algn="ctr"/>
            <a:endParaRPr lang="en-GB" sz="800" b="1" dirty="0" smtClean="0"/>
          </a:p>
          <a:p>
            <a:pPr algn="ctr"/>
            <a:endParaRPr lang="en-GB" sz="800" b="1" dirty="0"/>
          </a:p>
          <a:p>
            <a:pPr algn="ctr"/>
            <a:endParaRPr lang="en-GB" sz="800" b="1" dirty="0" smtClean="0"/>
          </a:p>
          <a:p>
            <a:pPr algn="ctr"/>
            <a:endParaRPr lang="en-GB" sz="800" b="1" dirty="0"/>
          </a:p>
          <a:p>
            <a:endParaRPr lang="en-GB" sz="2800" b="1" dirty="0" smtClean="0"/>
          </a:p>
          <a:p>
            <a:r>
              <a:rPr lang="en-GB" sz="2800" b="1" dirty="0" smtClean="0"/>
              <a:t>Of note: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The decline in dog (and car numbers) started in 2010  i.e. 4 years before the introduction of DCO’s.  Much smaller decline post DCO in comparison.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Car park charges appear to have had a much bigger impact on dog numbers than DCO’s.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Some side street parking is also affecting the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Some changes in visitor usage across the site with a modest shift from the Schedule 2 area to Schedule 3.</a:t>
            </a: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endParaRPr lang="en-GB" sz="2400" b="1" dirty="0"/>
          </a:p>
          <a:p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" y="6211278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03648" y="188640"/>
            <a:ext cx="7283152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Changes in Visitor Activity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TextBox 3412"/>
          <p:cNvSpPr txBox="1"/>
          <p:nvPr/>
        </p:nvSpPr>
        <p:spPr>
          <a:xfrm>
            <a:off x="1619672" y="167730"/>
            <a:ext cx="6635066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Changes to Visitor Use </a:t>
            </a:r>
          </a:p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across the site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373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" y="6211278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4064639" cy="445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otched Right Arrow 1"/>
          <p:cNvSpPr/>
          <p:nvPr/>
        </p:nvSpPr>
        <p:spPr>
          <a:xfrm rot="20661722">
            <a:off x="4536880" y="4052713"/>
            <a:ext cx="1483902" cy="45026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2.4% shift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691437"/>
            <a:ext cx="7723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</a:t>
            </a:r>
            <a:r>
              <a:rPr lang="en-GB" sz="2800" dirty="0"/>
              <a:t>modest shift from the Schedule </a:t>
            </a:r>
            <a:r>
              <a:rPr lang="en-GB" sz="2800" dirty="0" smtClean="0"/>
              <a:t>2 </a:t>
            </a:r>
            <a:r>
              <a:rPr lang="en-GB" sz="2800" dirty="0"/>
              <a:t>area to Schedule 3.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402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851104" cy="1143000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Density </a:t>
            </a:r>
            <a:r>
              <a:rPr lang="en-GB" dirty="0">
                <a:solidFill>
                  <a:schemeClr val="bg1"/>
                </a:solidFill>
              </a:rPr>
              <a:t>o</a:t>
            </a:r>
            <a:r>
              <a:rPr lang="en-GB" dirty="0" smtClean="0">
                <a:solidFill>
                  <a:schemeClr val="bg1"/>
                </a:solidFill>
              </a:rPr>
              <a:t>f Routes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2013 Survey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8371"/>
            <a:ext cx="694694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:\INTERPRETATION\OS ID KIT\BB&amp;SC RGB PNG (for internal use ONLY)\Col Curves A5_A4_A3_A2 PNG\9_A4_BurnB_Stoke_Pl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87" y="-27383"/>
            <a:ext cx="1381827" cy="13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" y="6211278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1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1564</Words>
  <Application>Microsoft Office PowerPoint</Application>
  <PresentationFormat>On-screen Show (4:3)</PresentationFormat>
  <Paragraphs>262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    Effectiveness of  Dog Control Orders  at Burnham Beeches Based on Data collated before and since their introduction  on 1st December 2014   Farnhams Parish Council Annual Parish Meeting  6th March 2017      </vt:lpstr>
      <vt:lpstr>Dog Management Strategy - Stated aims </vt:lpstr>
      <vt:lpstr>PowerPoint Presentation</vt:lpstr>
      <vt:lpstr>Outcome</vt:lpstr>
      <vt:lpstr> RESULTS OF THE DCO MONITORING PRGRAMME   MAIN IMPACTS.    1st December 2014 to 30th November 2016 </vt:lpstr>
      <vt:lpstr>PowerPoint Presentation</vt:lpstr>
      <vt:lpstr>PowerPoint Presentation</vt:lpstr>
      <vt:lpstr>PowerPoint Presentation</vt:lpstr>
      <vt:lpstr>Density of Routes 2013 Survey</vt:lpstr>
      <vt:lpstr>Density of Routes 2016 Survey</vt:lpstr>
      <vt:lpstr> Estimate of visitors entering the site at each access point  </vt:lpstr>
      <vt:lpstr>Changes in Dog Behaviours</vt:lpstr>
      <vt:lpstr>Compliance with DCOs</vt:lpstr>
      <vt:lpstr>Changes in site Income</vt:lpstr>
      <vt:lpstr>Provision of   Services for Dog Walkers</vt:lpstr>
      <vt:lpstr>Provision of   Services for Dog Walkers</vt:lpstr>
      <vt:lpstr> Impacts within each Schedule </vt:lpstr>
      <vt:lpstr>PowerPoint Presentation</vt:lpstr>
      <vt:lpstr>PowerPoint Presentation</vt:lpstr>
      <vt:lpstr>PowerPoint Presentation</vt:lpstr>
      <vt:lpstr>Schedule 4. Dog exclusion area -   Café.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 A.  Annual vehicle numbers 2008 – 2016.   </vt:lpstr>
      <vt:lpstr>Chart C.  Estimate of annual dog numbers 2008 - 16  </vt:lpstr>
      <vt:lpstr>Chart B. Estimate of annual visitor numbers. 2008 - 2016  </vt:lpstr>
    </vt:vector>
  </TitlesOfParts>
  <Company>City of London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Barnard, Andy</dc:creator>
  <cp:lastModifiedBy>Barnard, Andy</cp:lastModifiedBy>
  <cp:revision>75</cp:revision>
  <cp:lastPrinted>2017-01-26T16:05:34Z</cp:lastPrinted>
  <dcterms:created xsi:type="dcterms:W3CDTF">2017-01-09T16:49:31Z</dcterms:created>
  <dcterms:modified xsi:type="dcterms:W3CDTF">2017-03-03T10:16:56Z</dcterms:modified>
</cp:coreProperties>
</file>